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1" r:id="rId2"/>
    <p:sldId id="312" r:id="rId3"/>
    <p:sldId id="313" r:id="rId4"/>
    <p:sldId id="314" r:id="rId5"/>
    <p:sldId id="315" r:id="rId6"/>
    <p:sldId id="316" r:id="rId7"/>
    <p:sldId id="317" r:id="rId8"/>
  </p:sldIdLst>
  <p:sldSz cx="7562850" cy="1069181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r" defTabSz="914400" rtl="1" eaLnBrk="1" latinLnBrk="0" hangingPunct="1">
      <a:defRPr kern="1200">
        <a:solidFill>
          <a:schemeClr val="tx1"/>
        </a:solidFill>
        <a:latin typeface="Calibri" panose="020F0502020204030204" pitchFamily="34" charset="0"/>
        <a:ea typeface="+mn-ea"/>
        <a:cs typeface="+mn-cs"/>
      </a:defRPr>
    </a:lvl6pPr>
    <a:lvl7pPr marL="2743200" algn="r" defTabSz="914400" rtl="1" eaLnBrk="1" latinLnBrk="0" hangingPunct="1">
      <a:defRPr kern="1200">
        <a:solidFill>
          <a:schemeClr val="tx1"/>
        </a:solidFill>
        <a:latin typeface="Calibri" panose="020F0502020204030204" pitchFamily="34" charset="0"/>
        <a:ea typeface="+mn-ea"/>
        <a:cs typeface="+mn-cs"/>
      </a:defRPr>
    </a:lvl7pPr>
    <a:lvl8pPr marL="3200400" algn="r" defTabSz="914400" rtl="1" eaLnBrk="1" latinLnBrk="0" hangingPunct="1">
      <a:defRPr kern="1200">
        <a:solidFill>
          <a:schemeClr val="tx1"/>
        </a:solidFill>
        <a:latin typeface="Calibri" panose="020F0502020204030204" pitchFamily="34" charset="0"/>
        <a:ea typeface="+mn-ea"/>
        <a:cs typeface="+mn-cs"/>
      </a:defRPr>
    </a:lvl8pPr>
    <a:lvl9pPr marL="3657600" algn="r" defTabSz="914400" rtl="1"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3" d="100"/>
          <a:sy n="43" d="100"/>
        </p:scale>
        <p:origin x="2298" y="60"/>
      </p:cViewPr>
      <p:guideLst>
        <p:guide orient="horz" pos="3367"/>
        <p:guide pos="23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34561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5"/>
          <p:cNvSpPr>
            <a:spLocks noChangeArrowheads="1"/>
          </p:cNvSpPr>
          <p:nvPr/>
        </p:nvSpPr>
        <p:spPr bwMode="auto">
          <a:xfrm>
            <a:off x="274638" y="331788"/>
            <a:ext cx="6945312"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2000" b="1">
                <a:latin typeface="Times New Roman" panose="02020603050405020304" pitchFamily="18" charset="0"/>
              </a:rPr>
              <a:t>Lecture 11</a:t>
            </a:r>
          </a:p>
        </p:txBody>
      </p:sp>
      <p:sp>
        <p:nvSpPr>
          <p:cNvPr id="57347" name="Rectangle 6"/>
          <p:cNvSpPr>
            <a:spLocks noChangeArrowheads="1"/>
          </p:cNvSpPr>
          <p:nvPr/>
        </p:nvSpPr>
        <p:spPr bwMode="auto">
          <a:xfrm>
            <a:off x="274638" y="622300"/>
            <a:ext cx="6945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spcAft>
                <a:spcPts val="1263"/>
              </a:spcAft>
            </a:pPr>
            <a:r>
              <a:rPr lang="en-US" sz="1300">
                <a:latin typeface="Times New Roman" panose="02020603050405020304" pitchFamily="18" charset="0"/>
              </a:rPr>
              <a:t>Dr. Mohammed Abdul Baset</a:t>
            </a:r>
          </a:p>
          <a:p>
            <a:pPr algn="ctr" eaLnBrk="1" hangingPunct="1"/>
            <a:r>
              <a:rPr lang="en-US" sz="2000" b="1">
                <a:latin typeface="Times New Roman" panose="02020603050405020304" pitchFamily="18" charset="0"/>
              </a:rPr>
              <a:t>Examples of Titration Curves</a:t>
            </a:r>
          </a:p>
        </p:txBody>
      </p:sp>
      <p:sp>
        <p:nvSpPr>
          <p:cNvPr id="24" name="Rectangle 23"/>
          <p:cNvSpPr/>
          <p:nvPr/>
        </p:nvSpPr>
        <p:spPr>
          <a:xfrm>
            <a:off x="268288" y="8534400"/>
            <a:ext cx="6951662" cy="1581150"/>
          </a:xfrm>
          <a:prstGeom prst="rect">
            <a:avLst/>
          </a:prstGeom>
        </p:spPr>
        <p:txBody>
          <a:bodyPr lIns="0" tIns="0" rIns="0" bIns="0"/>
          <a:lstStyle/>
          <a:p>
            <a:pPr marL="254000" eaLnBrk="1" fontAlgn="auto" hangingPunct="1">
              <a:lnSpc>
                <a:spcPts val="1704"/>
              </a:lnSpc>
              <a:spcBef>
                <a:spcPts val="0"/>
              </a:spcBef>
              <a:spcAft>
                <a:spcPts val="0"/>
              </a:spcAft>
              <a:defRPr/>
            </a:pPr>
            <a:r>
              <a:rPr lang="en-US" sz="1300" b="1" dirty="0">
                <a:latin typeface="Times New Roman"/>
              </a:rPr>
              <a:t>2) </a:t>
            </a:r>
            <a:r>
              <a:rPr lang="en-US" sz="1300" b="1" dirty="0" err="1">
                <a:latin typeface="Times New Roman"/>
              </a:rPr>
              <a:t>Precipitatometric</a:t>
            </a:r>
            <a:r>
              <a:rPr lang="en-US" sz="1300" b="1" dirty="0">
                <a:latin typeface="Times New Roman"/>
              </a:rPr>
              <a:t> (Precipitation) titrations</a:t>
            </a:r>
          </a:p>
          <a:p>
            <a:pPr algn="just" eaLnBrk="1" fontAlgn="auto" hangingPunct="1">
              <a:lnSpc>
                <a:spcPts val="1704"/>
              </a:lnSpc>
              <a:spcBef>
                <a:spcPts val="0"/>
              </a:spcBef>
              <a:spcAft>
                <a:spcPts val="420"/>
              </a:spcAft>
              <a:defRPr/>
            </a:pPr>
            <a:r>
              <a:rPr lang="en-US" sz="1300" dirty="0" err="1">
                <a:latin typeface="Times New Roman"/>
              </a:rPr>
              <a:t>Analyte</a:t>
            </a:r>
            <a:r>
              <a:rPr lang="en-US" sz="1300" dirty="0">
                <a:latin typeface="Times New Roman"/>
              </a:rPr>
              <a:t> is titrated with a standard solution of a precipitating agent in accordance with defined reaction stoichiometry. Detection of the endpoint (at completion of the precipitation) is usually by either the appearance of excess titrant or the disappearance of the reactant.</a:t>
            </a:r>
          </a:p>
          <a:p>
            <a:pPr algn="just" eaLnBrk="1" fontAlgn="auto" hangingPunct="1">
              <a:lnSpc>
                <a:spcPts val="1728"/>
              </a:lnSpc>
              <a:spcBef>
                <a:spcPts val="0"/>
              </a:spcBef>
              <a:spcAft>
                <a:spcPts val="0"/>
              </a:spcAft>
              <a:defRPr/>
            </a:pPr>
            <a:endParaRPr lang="en-US" sz="1300" dirty="0">
              <a:latin typeface="Times New Roman"/>
            </a:endParaRPr>
          </a:p>
          <a:p>
            <a:pPr algn="just" eaLnBrk="1" fontAlgn="auto" hangingPunct="1">
              <a:lnSpc>
                <a:spcPts val="1728"/>
              </a:lnSpc>
              <a:spcBef>
                <a:spcPts val="0"/>
              </a:spcBef>
              <a:spcAft>
                <a:spcPts val="0"/>
              </a:spcAft>
              <a:defRPr/>
            </a:pPr>
            <a:r>
              <a:rPr lang="en-US" sz="1300" b="1" dirty="0">
                <a:latin typeface="Times New Roman"/>
              </a:rPr>
              <a:t>General </a:t>
            </a:r>
            <a:r>
              <a:rPr lang="en-US" sz="1300" b="1" dirty="0">
                <a:latin typeface="Times New Roman"/>
              </a:rPr>
              <a:t>Principles</a:t>
            </a:r>
          </a:p>
          <a:p>
            <a:pPr algn="just" eaLnBrk="1" fontAlgn="auto" hangingPunct="1">
              <a:lnSpc>
                <a:spcPts val="1728"/>
              </a:lnSpc>
              <a:spcBef>
                <a:spcPts val="0"/>
              </a:spcBef>
              <a:spcAft>
                <a:spcPts val="0"/>
              </a:spcAft>
              <a:defRPr/>
            </a:pPr>
            <a:r>
              <a:rPr lang="en-US" sz="1300" dirty="0">
                <a:latin typeface="Times New Roman"/>
              </a:rPr>
              <a:t>The major precipitation reaction used is that of silver with a range of anions. These anions include:</a:t>
            </a:r>
          </a:p>
        </p:txBody>
      </p:sp>
      <p:sp>
        <p:nvSpPr>
          <p:cNvPr id="57349" name="Rectangle 24"/>
          <p:cNvSpPr>
            <a:spLocks noChangeArrowheads="1"/>
          </p:cNvSpPr>
          <p:nvPr/>
        </p:nvSpPr>
        <p:spPr bwMode="auto">
          <a:xfrm>
            <a:off x="3660775" y="10363200"/>
            <a:ext cx="1730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56</a:t>
            </a:r>
          </a:p>
        </p:txBody>
      </p:sp>
      <p:pic>
        <p:nvPicPr>
          <p:cNvPr id="5735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638" y="1363663"/>
            <a:ext cx="6916737" cy="686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83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5363" y="8034338"/>
            <a:ext cx="3135312"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71463" y="304800"/>
            <a:ext cx="6954837" cy="6116638"/>
          </a:xfrm>
          <a:prstGeom prst="rect">
            <a:avLst/>
          </a:prstGeom>
        </p:spPr>
        <p:txBody>
          <a:bodyPr lIns="0" tIns="0" rIns="0" bIns="0"/>
          <a:lstStyle/>
          <a:p>
            <a:pPr algn="just" eaLnBrk="1" fontAlgn="auto" hangingPunct="1">
              <a:lnSpc>
                <a:spcPts val="2328"/>
              </a:lnSpc>
              <a:spcBef>
                <a:spcPts val="0"/>
              </a:spcBef>
              <a:spcAft>
                <a:spcPts val="0"/>
              </a:spcAft>
              <a:defRPr/>
            </a:pPr>
            <a:r>
              <a:rPr lang="en-US" sz="1300" dirty="0">
                <a:latin typeface="Times New Roman"/>
              </a:rPr>
              <a:t>•    Chloride</a:t>
            </a:r>
          </a:p>
          <a:p>
            <a:pPr algn="just" eaLnBrk="1" fontAlgn="auto" hangingPunct="1">
              <a:lnSpc>
                <a:spcPts val="2328"/>
              </a:lnSpc>
              <a:spcBef>
                <a:spcPts val="0"/>
              </a:spcBef>
              <a:spcAft>
                <a:spcPts val="0"/>
              </a:spcAft>
              <a:defRPr/>
            </a:pPr>
            <a:r>
              <a:rPr lang="en-US" sz="1300" dirty="0">
                <a:latin typeface="Times New Roman"/>
              </a:rPr>
              <a:t>•    Bromide</a:t>
            </a:r>
          </a:p>
          <a:p>
            <a:pPr algn="just" eaLnBrk="1" fontAlgn="auto" hangingPunct="1">
              <a:lnSpc>
                <a:spcPts val="2328"/>
              </a:lnSpc>
              <a:spcBef>
                <a:spcPts val="0"/>
              </a:spcBef>
              <a:spcAft>
                <a:spcPts val="0"/>
              </a:spcAft>
              <a:defRPr/>
            </a:pPr>
            <a:r>
              <a:rPr lang="en-US" sz="1300" dirty="0">
                <a:latin typeface="Times New Roman"/>
              </a:rPr>
              <a:t>•    Iodide</a:t>
            </a:r>
          </a:p>
          <a:p>
            <a:pPr algn="just" eaLnBrk="1" fontAlgn="auto" hangingPunct="1">
              <a:lnSpc>
                <a:spcPts val="2328"/>
              </a:lnSpc>
              <a:spcBef>
                <a:spcPts val="0"/>
              </a:spcBef>
              <a:spcAft>
                <a:spcPts val="0"/>
              </a:spcAft>
              <a:defRPr/>
            </a:pPr>
            <a:r>
              <a:rPr lang="en-US" sz="1300" dirty="0">
                <a:latin typeface="Times New Roman"/>
              </a:rPr>
              <a:t>•    </a:t>
            </a:r>
            <a:r>
              <a:rPr lang="en-US" sz="1300" dirty="0" err="1">
                <a:latin typeface="Times New Roman"/>
              </a:rPr>
              <a:t>Thiocyanate</a:t>
            </a:r>
            <a:endParaRPr lang="en-US" sz="1300" dirty="0">
              <a:latin typeface="Times New Roman"/>
            </a:endParaRPr>
          </a:p>
          <a:p>
            <a:pPr algn="just" eaLnBrk="1" fontAlgn="auto" hangingPunct="1">
              <a:lnSpc>
                <a:spcPts val="1728"/>
              </a:lnSpc>
              <a:spcBef>
                <a:spcPts val="0"/>
              </a:spcBef>
              <a:spcAft>
                <a:spcPts val="420"/>
              </a:spcAft>
              <a:defRPr/>
            </a:pPr>
            <a:r>
              <a:rPr lang="en-US" sz="1300" dirty="0">
                <a:latin typeface="Times New Roman"/>
              </a:rPr>
              <a:t>Titrations involving silver are termed </a:t>
            </a:r>
            <a:r>
              <a:rPr lang="en-US" sz="1300" dirty="0" err="1">
                <a:latin typeface="Times New Roman"/>
              </a:rPr>
              <a:t>argentometric</a:t>
            </a:r>
            <a:r>
              <a:rPr lang="en-US" sz="1300" dirty="0">
                <a:latin typeface="Times New Roman"/>
              </a:rPr>
              <a:t>, from the old name for silver, argentum. The reaction rates for the silver salt precipitation is rapid. The reaction ratio is 1:1 and silver salts formed are generally quite insoluble.</a:t>
            </a:r>
          </a:p>
          <a:p>
            <a:pPr algn="just" eaLnBrk="1" fontAlgn="auto" hangingPunct="1">
              <a:spcBef>
                <a:spcPts val="0"/>
              </a:spcBef>
              <a:spcAft>
                <a:spcPts val="1050"/>
              </a:spcAft>
              <a:defRPr/>
            </a:pPr>
            <a:endParaRPr lang="en-US" sz="800" dirty="0">
              <a:latin typeface="Times New Roman"/>
            </a:endParaRPr>
          </a:p>
          <a:p>
            <a:pPr algn="just" eaLnBrk="1" fontAlgn="auto" hangingPunct="1">
              <a:spcBef>
                <a:spcPts val="0"/>
              </a:spcBef>
              <a:spcAft>
                <a:spcPts val="1050"/>
              </a:spcAft>
              <a:defRPr/>
            </a:pPr>
            <a:r>
              <a:rPr lang="en-US" sz="1300" b="1" dirty="0">
                <a:latin typeface="Times New Roman"/>
              </a:rPr>
              <a:t>Requirements</a:t>
            </a:r>
            <a:endParaRPr lang="en-US" sz="1300" b="1" dirty="0">
              <a:latin typeface="Times New Roman"/>
            </a:endParaRPr>
          </a:p>
          <a:p>
            <a:pPr algn="just" eaLnBrk="1" fontAlgn="auto" hangingPunct="1">
              <a:lnSpc>
                <a:spcPts val="1728"/>
              </a:lnSpc>
              <a:spcBef>
                <a:spcPts val="0"/>
              </a:spcBef>
              <a:spcAft>
                <a:spcPts val="0"/>
              </a:spcAft>
              <a:defRPr/>
            </a:pPr>
            <a:r>
              <a:rPr lang="en-US" sz="1300" dirty="0">
                <a:latin typeface="Times New Roman"/>
              </a:rPr>
              <a:t>1.    The precipitate formation is stoichiometric.</a:t>
            </a:r>
          </a:p>
          <a:p>
            <a:pPr marL="233172" indent="-266700" algn="just" eaLnBrk="1" fontAlgn="auto" hangingPunct="1">
              <a:lnSpc>
                <a:spcPts val="1728"/>
              </a:lnSpc>
              <a:spcBef>
                <a:spcPts val="0"/>
              </a:spcBef>
              <a:spcAft>
                <a:spcPts val="0"/>
              </a:spcAft>
              <a:defRPr/>
            </a:pPr>
            <a:r>
              <a:rPr lang="en-US" sz="1300" dirty="0">
                <a:latin typeface="Times New Roman"/>
              </a:rPr>
              <a:t>2.    To allow the titrant to be added quickly, the equilibrium between the precipitate and its ions in solution much be attained rapidly. A slow attainment of equilibrium will cause over titration.</a:t>
            </a:r>
          </a:p>
          <a:p>
            <a:pPr marL="233172" indent="-266700" algn="just" eaLnBrk="1" fontAlgn="auto" hangingPunct="1">
              <a:lnSpc>
                <a:spcPts val="1728"/>
              </a:lnSpc>
              <a:spcBef>
                <a:spcPts val="0"/>
              </a:spcBef>
              <a:spcAft>
                <a:spcPts val="0"/>
              </a:spcAft>
              <a:defRPr/>
            </a:pPr>
            <a:r>
              <a:rPr lang="en-US" sz="1300" dirty="0">
                <a:latin typeface="Times New Roman"/>
              </a:rPr>
              <a:t>3.    The precipitate must be of low solubility in the solution. This is indicated by small equilibrium constant (</a:t>
            </a:r>
            <a:r>
              <a:rPr lang="en-US" sz="1300" dirty="0" err="1">
                <a:latin typeface="Times New Roman"/>
              </a:rPr>
              <a:t>Ksp</a:t>
            </a:r>
            <a:r>
              <a:rPr lang="en-US" sz="1300" dirty="0">
                <a:latin typeface="Times New Roman"/>
              </a:rPr>
              <a:t>).</a:t>
            </a:r>
          </a:p>
          <a:p>
            <a:pPr marL="233172" indent="-266700" algn="just" eaLnBrk="1" fontAlgn="auto" hangingPunct="1">
              <a:lnSpc>
                <a:spcPts val="1728"/>
              </a:lnSpc>
              <a:spcBef>
                <a:spcPts val="0"/>
              </a:spcBef>
              <a:spcAft>
                <a:spcPts val="420"/>
              </a:spcAft>
              <a:defRPr/>
            </a:pPr>
            <a:r>
              <a:rPr lang="en-US" sz="1300" dirty="0">
                <a:latin typeface="Times New Roman"/>
              </a:rPr>
              <a:t>4.    A method to detect the stoichiometric point of the titration must be available. Although a number of indicators are available, in general, the best method for detecting the end point in precipitation titration is by an instrumental technique.</a:t>
            </a:r>
          </a:p>
          <a:p>
            <a:pPr algn="just" eaLnBrk="1" fontAlgn="auto" hangingPunct="1">
              <a:spcBef>
                <a:spcPts val="0"/>
              </a:spcBef>
              <a:spcAft>
                <a:spcPts val="1050"/>
              </a:spcAft>
              <a:defRPr/>
            </a:pPr>
            <a:r>
              <a:rPr lang="en-US" sz="1300" b="1" dirty="0">
                <a:latin typeface="Times New Roman"/>
              </a:rPr>
              <a:t>Factors influencing the solubility</a:t>
            </a:r>
          </a:p>
          <a:p>
            <a:pPr algn="just" eaLnBrk="1" fontAlgn="auto" hangingPunct="1">
              <a:lnSpc>
                <a:spcPts val="1608"/>
              </a:lnSpc>
              <a:spcBef>
                <a:spcPts val="0"/>
              </a:spcBef>
              <a:spcAft>
                <a:spcPts val="0"/>
              </a:spcAft>
              <a:defRPr/>
            </a:pPr>
            <a:r>
              <a:rPr lang="en-US" sz="1300" dirty="0">
                <a:latin typeface="Times New Roman"/>
              </a:rPr>
              <a:t>1.    Temperature</a:t>
            </a:r>
          </a:p>
          <a:p>
            <a:pPr algn="just" eaLnBrk="1" fontAlgn="auto" hangingPunct="1">
              <a:lnSpc>
                <a:spcPts val="1608"/>
              </a:lnSpc>
              <a:spcBef>
                <a:spcPts val="0"/>
              </a:spcBef>
              <a:spcAft>
                <a:spcPts val="0"/>
              </a:spcAft>
              <a:defRPr/>
            </a:pPr>
            <a:r>
              <a:rPr lang="en-US" sz="1100" dirty="0">
                <a:latin typeface="Candara"/>
              </a:rPr>
              <a:t>2</a:t>
            </a:r>
            <a:r>
              <a:rPr lang="en-US" sz="1300" dirty="0">
                <a:latin typeface="Times New Roman"/>
              </a:rPr>
              <a:t>.    Solvent properties</a:t>
            </a:r>
          </a:p>
          <a:p>
            <a:pPr algn="just" eaLnBrk="1" fontAlgn="auto" hangingPunct="1">
              <a:lnSpc>
                <a:spcPts val="1608"/>
              </a:lnSpc>
              <a:spcBef>
                <a:spcPts val="0"/>
              </a:spcBef>
              <a:spcAft>
                <a:spcPts val="0"/>
              </a:spcAft>
              <a:defRPr/>
            </a:pPr>
            <a:r>
              <a:rPr lang="en-US" sz="1300" dirty="0">
                <a:latin typeface="Times New Roman"/>
              </a:rPr>
              <a:t>3.    Common ions</a:t>
            </a:r>
          </a:p>
          <a:p>
            <a:pPr algn="just" eaLnBrk="1" fontAlgn="auto" hangingPunct="1">
              <a:lnSpc>
                <a:spcPts val="1608"/>
              </a:lnSpc>
              <a:spcBef>
                <a:spcPts val="0"/>
              </a:spcBef>
              <a:spcAft>
                <a:spcPts val="0"/>
              </a:spcAft>
              <a:defRPr/>
            </a:pPr>
            <a:r>
              <a:rPr lang="en-US" sz="1300" dirty="0">
                <a:latin typeface="Times New Roman"/>
              </a:rPr>
              <a:t>4.    Ionic activity</a:t>
            </a:r>
          </a:p>
          <a:p>
            <a:pPr algn="just" eaLnBrk="1" fontAlgn="auto" hangingPunct="1">
              <a:lnSpc>
                <a:spcPts val="1608"/>
              </a:lnSpc>
              <a:spcBef>
                <a:spcPts val="0"/>
              </a:spcBef>
              <a:spcAft>
                <a:spcPts val="0"/>
              </a:spcAft>
              <a:defRPr/>
            </a:pPr>
            <a:r>
              <a:rPr lang="en-US" sz="1300" dirty="0">
                <a:latin typeface="Times New Roman"/>
              </a:rPr>
              <a:t>5.    pH</a:t>
            </a:r>
          </a:p>
          <a:p>
            <a:pPr algn="just" eaLnBrk="1" fontAlgn="auto" hangingPunct="1">
              <a:lnSpc>
                <a:spcPts val="1608"/>
              </a:lnSpc>
              <a:spcBef>
                <a:spcPts val="0"/>
              </a:spcBef>
              <a:spcAft>
                <a:spcPts val="0"/>
              </a:spcAft>
              <a:defRPr/>
            </a:pPr>
            <a:r>
              <a:rPr lang="en-US" sz="1100" dirty="0">
                <a:latin typeface="Candara"/>
              </a:rPr>
              <a:t>6</a:t>
            </a:r>
            <a:r>
              <a:rPr lang="en-US" sz="1300" dirty="0">
                <a:latin typeface="Times New Roman"/>
              </a:rPr>
              <a:t>.    Hydrolysis</a:t>
            </a:r>
          </a:p>
          <a:p>
            <a:pPr algn="just" eaLnBrk="1" fontAlgn="auto" hangingPunct="1">
              <a:lnSpc>
                <a:spcPts val="1608"/>
              </a:lnSpc>
              <a:spcBef>
                <a:spcPts val="0"/>
              </a:spcBef>
              <a:spcAft>
                <a:spcPts val="0"/>
              </a:spcAft>
              <a:defRPr/>
            </a:pPr>
            <a:r>
              <a:rPr lang="en-US" sz="1300" dirty="0">
                <a:latin typeface="Times New Roman"/>
              </a:rPr>
              <a:t>7.    Metal </a:t>
            </a:r>
            <a:r>
              <a:rPr lang="en-US" sz="1300" dirty="0" err="1">
                <a:latin typeface="Times New Roman"/>
              </a:rPr>
              <a:t>hydroxyde</a:t>
            </a:r>
            <a:endParaRPr lang="en-US" sz="1300" dirty="0">
              <a:latin typeface="Times New Roman"/>
            </a:endParaRPr>
          </a:p>
          <a:p>
            <a:pPr algn="just" eaLnBrk="1" fontAlgn="auto" hangingPunct="1">
              <a:lnSpc>
                <a:spcPts val="1608"/>
              </a:lnSpc>
              <a:spcBef>
                <a:spcPts val="0"/>
              </a:spcBef>
              <a:spcAft>
                <a:spcPts val="1050"/>
              </a:spcAft>
              <a:defRPr/>
            </a:pPr>
            <a:r>
              <a:rPr lang="en-US" sz="1100" dirty="0">
                <a:latin typeface="Candara"/>
              </a:rPr>
              <a:t>8</a:t>
            </a:r>
            <a:r>
              <a:rPr lang="en-US" sz="1300" dirty="0">
                <a:latin typeface="Times New Roman"/>
              </a:rPr>
              <a:t>.    Complex compound formation</a:t>
            </a:r>
          </a:p>
        </p:txBody>
      </p:sp>
      <p:sp>
        <p:nvSpPr>
          <p:cNvPr id="58372" name="Rectangle 3"/>
          <p:cNvSpPr>
            <a:spLocks noChangeArrowheads="1"/>
          </p:cNvSpPr>
          <p:nvPr/>
        </p:nvSpPr>
        <p:spPr bwMode="auto">
          <a:xfrm>
            <a:off x="268288" y="6669088"/>
            <a:ext cx="69405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725"/>
              </a:lnSpc>
              <a:spcBef>
                <a:spcPts val="1050"/>
              </a:spcBef>
            </a:pPr>
            <a:r>
              <a:rPr lang="en-US" sz="1300" b="1">
                <a:latin typeface="Times New Roman" panose="02020603050405020304" pitchFamily="18" charset="0"/>
              </a:rPr>
              <a:t>Titration Curves for Argentometric Methods</a:t>
            </a:r>
          </a:p>
          <a:p>
            <a:pPr algn="just" eaLnBrk="1" hangingPunct="1">
              <a:lnSpc>
                <a:spcPts val="1725"/>
              </a:lnSpc>
              <a:spcAft>
                <a:spcPts val="425"/>
              </a:spcAft>
            </a:pPr>
            <a:r>
              <a:rPr lang="en-US" sz="1300">
                <a:latin typeface="Times New Roman" panose="02020603050405020304" pitchFamily="18" charset="0"/>
              </a:rPr>
              <a:t>Plots of titration curves are normally sigmoidal curves consisting of pAg (or pAnalyte) versus volume of AgNO</a:t>
            </a:r>
            <a:r>
              <a:rPr lang="en-US" sz="1100">
                <a:latin typeface="Candara" panose="020E0502030303020204" pitchFamily="34" charset="0"/>
              </a:rPr>
              <a:t>3</a:t>
            </a:r>
            <a:r>
              <a:rPr lang="en-US" sz="1300">
                <a:latin typeface="Times New Roman" panose="02020603050405020304" pitchFamily="18" charset="0"/>
              </a:rPr>
              <a:t> solution added. The points on the curve can be calculated, given the analyte concentration, AgNO</a:t>
            </a:r>
            <a:r>
              <a:rPr lang="en-US" sz="1100">
                <a:latin typeface="Candara" panose="020E0502030303020204" pitchFamily="34" charset="0"/>
              </a:rPr>
              <a:t>3</a:t>
            </a:r>
            <a:r>
              <a:rPr lang="en-US" sz="1300">
                <a:latin typeface="Times New Roman" panose="02020603050405020304" pitchFamily="18" charset="0"/>
              </a:rPr>
              <a:t>concentration and the appropriate Ksp.</a:t>
            </a:r>
          </a:p>
        </p:txBody>
      </p:sp>
      <p:sp>
        <p:nvSpPr>
          <p:cNvPr id="58373" name="Rectangle 4"/>
          <p:cNvSpPr>
            <a:spLocks noChangeArrowheads="1"/>
          </p:cNvSpPr>
          <p:nvPr/>
        </p:nvSpPr>
        <p:spPr bwMode="auto">
          <a:xfrm>
            <a:off x="238125" y="7675563"/>
            <a:ext cx="3090863"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425"/>
              </a:spcBef>
            </a:pPr>
            <a:r>
              <a:rPr lang="en-US" sz="1300">
                <a:latin typeface="Times New Roman" panose="02020603050405020304" pitchFamily="18" charset="0"/>
              </a:rPr>
              <a:t>Example: Titration of chloride with silver.</a:t>
            </a:r>
          </a:p>
        </p:txBody>
      </p:sp>
      <p:sp>
        <p:nvSpPr>
          <p:cNvPr id="58374" name="Rectangle 5"/>
          <p:cNvSpPr>
            <a:spLocks noChangeArrowheads="1"/>
          </p:cNvSpPr>
          <p:nvPr/>
        </p:nvSpPr>
        <p:spPr bwMode="auto">
          <a:xfrm>
            <a:off x="3660775" y="10363200"/>
            <a:ext cx="1730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57</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93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8100" y="2667000"/>
            <a:ext cx="22987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2"/>
          <p:cNvSpPr>
            <a:spLocks noChangeArrowheads="1"/>
          </p:cNvSpPr>
          <p:nvPr/>
        </p:nvSpPr>
        <p:spPr bwMode="auto">
          <a:xfrm>
            <a:off x="268288" y="311150"/>
            <a:ext cx="695007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725"/>
              </a:lnSpc>
            </a:pPr>
            <a:r>
              <a:rPr lang="en-US" sz="1300" b="1">
                <a:latin typeface="Times New Roman" panose="02020603050405020304" pitchFamily="18" charset="0"/>
              </a:rPr>
              <a:t>Observations about Argentometric Titrations</a:t>
            </a:r>
          </a:p>
          <a:p>
            <a:pPr algn="just" eaLnBrk="1" hangingPunct="1">
              <a:lnSpc>
                <a:spcPts val="1725"/>
              </a:lnSpc>
              <a:spcAft>
                <a:spcPts val="425"/>
              </a:spcAft>
            </a:pPr>
            <a:r>
              <a:rPr lang="en-US" sz="1300">
                <a:latin typeface="Times New Roman" panose="02020603050405020304" pitchFamily="18" charset="0"/>
              </a:rPr>
              <a:t>High reagent concentrations give sharper, more dramatic equivalence point changes in pAg and better endpoints. The smaller the Kp, the more complete the precipitation reaction and the sharper the equivalence region changes. Both K</a:t>
            </a:r>
            <a:r>
              <a:rPr lang="en-US" sz="1300" baseline="-25000">
                <a:latin typeface="Times New Roman" panose="02020603050405020304" pitchFamily="18" charset="0"/>
              </a:rPr>
              <a:t>sp</a:t>
            </a:r>
            <a:r>
              <a:rPr lang="en-US" sz="1300">
                <a:latin typeface="Times New Roman" panose="02020603050405020304" pitchFamily="18" charset="0"/>
              </a:rPr>
              <a:t> and the reagent concentrations affect the choice and use of an endpoint indicator.</a:t>
            </a:r>
          </a:p>
          <a:p>
            <a:pPr algn="just" eaLnBrk="1" hangingPunct="1">
              <a:lnSpc>
                <a:spcPts val="1850"/>
              </a:lnSpc>
            </a:pPr>
            <a:r>
              <a:rPr lang="en-US" sz="1300" b="1">
                <a:latin typeface="Times New Roman" panose="02020603050405020304" pitchFamily="18" charset="0"/>
              </a:rPr>
              <a:t>Endpoint Indicators for Argentometric Titrations</a:t>
            </a:r>
          </a:p>
          <a:p>
            <a:pPr algn="just" eaLnBrk="1" hangingPunct="1">
              <a:lnSpc>
                <a:spcPts val="1850"/>
              </a:lnSpc>
            </a:pPr>
            <a:r>
              <a:rPr lang="en-US" sz="1300">
                <a:latin typeface="Times New Roman" panose="02020603050405020304" pitchFamily="18" charset="0"/>
              </a:rPr>
              <a:t>•    Indicators for argentometric titrations are selected to produce a color change at or near the equivalence point.</a:t>
            </a:r>
          </a:p>
          <a:p>
            <a:pPr algn="just" eaLnBrk="1" hangingPunct="1">
              <a:lnSpc>
                <a:spcPts val="1850"/>
              </a:lnSpc>
            </a:pPr>
            <a:r>
              <a:rPr lang="en-US" sz="1300">
                <a:latin typeface="Times New Roman" panose="02020603050405020304" pitchFamily="18" charset="0"/>
              </a:rPr>
              <a:t>•    Normally the indicator is selected to react with the added titrating agent, not the analyte. If A is the analyte, R the titrating agent and In is the indicator.</a:t>
            </a:r>
          </a:p>
        </p:txBody>
      </p:sp>
      <p:sp>
        <p:nvSpPr>
          <p:cNvPr id="4" name="Rectangle 3"/>
          <p:cNvSpPr/>
          <p:nvPr/>
        </p:nvSpPr>
        <p:spPr>
          <a:xfrm>
            <a:off x="268288" y="3349625"/>
            <a:ext cx="6815137" cy="2420938"/>
          </a:xfrm>
          <a:prstGeom prst="rect">
            <a:avLst/>
          </a:prstGeom>
        </p:spPr>
        <p:txBody>
          <a:bodyPr lIns="0" tIns="0" rIns="0" bIns="0"/>
          <a:lstStyle/>
          <a:p>
            <a:pPr eaLnBrk="1" fontAlgn="auto" hangingPunct="1">
              <a:lnSpc>
                <a:spcPts val="1728"/>
              </a:lnSpc>
              <a:spcBef>
                <a:spcPts val="420"/>
              </a:spcBef>
              <a:spcAft>
                <a:spcPts val="420"/>
              </a:spcAft>
              <a:defRPr/>
            </a:pPr>
            <a:r>
              <a:rPr lang="en-US" sz="1300" dirty="0">
                <a:latin typeface="Times New Roman"/>
              </a:rPr>
              <a:t>To make the indicator change color, excess R must be added. Obviously, the smaller the excess added to cause the color change, the smaller the end point error. This means that the indicator should give large color changes at very low concentrations.</a:t>
            </a:r>
          </a:p>
          <a:p>
            <a:pPr algn="just" eaLnBrk="1" fontAlgn="auto" hangingPunct="1">
              <a:lnSpc>
                <a:spcPts val="1728"/>
              </a:lnSpc>
              <a:spcBef>
                <a:spcPts val="0"/>
              </a:spcBef>
              <a:spcAft>
                <a:spcPts val="0"/>
              </a:spcAft>
              <a:defRPr/>
            </a:pPr>
            <a:endParaRPr lang="en-US" sz="1300" dirty="0">
              <a:latin typeface="Times New Roman"/>
            </a:endParaRPr>
          </a:p>
          <a:p>
            <a:pPr algn="just" eaLnBrk="1" fontAlgn="auto" hangingPunct="1">
              <a:lnSpc>
                <a:spcPts val="1728"/>
              </a:lnSpc>
              <a:spcBef>
                <a:spcPts val="0"/>
              </a:spcBef>
              <a:spcAft>
                <a:spcPts val="0"/>
              </a:spcAft>
              <a:defRPr/>
            </a:pPr>
            <a:r>
              <a:rPr lang="en-US" sz="1300" b="1" dirty="0">
                <a:latin typeface="Times New Roman"/>
              </a:rPr>
              <a:t>End </a:t>
            </a:r>
            <a:r>
              <a:rPr lang="en-US" sz="1300" b="1" dirty="0">
                <a:latin typeface="Times New Roman"/>
              </a:rPr>
              <a:t>Point Determination in Precipitation Titrations</a:t>
            </a:r>
          </a:p>
          <a:p>
            <a:pPr algn="just" eaLnBrk="1" fontAlgn="auto" hangingPunct="1">
              <a:lnSpc>
                <a:spcPts val="1728"/>
              </a:lnSpc>
              <a:spcBef>
                <a:spcPts val="0"/>
              </a:spcBef>
              <a:spcAft>
                <a:spcPts val="0"/>
              </a:spcAft>
              <a:defRPr/>
            </a:pPr>
            <a:r>
              <a:rPr lang="en-US" sz="1300" dirty="0">
                <a:latin typeface="Times New Roman"/>
              </a:rPr>
              <a:t>Titrations with Ag</a:t>
            </a:r>
            <a:r>
              <a:rPr lang="en-US" sz="1300" baseline="30000" dirty="0">
                <a:latin typeface="Times New Roman"/>
              </a:rPr>
              <a:t>+</a:t>
            </a:r>
            <a:r>
              <a:rPr lang="en-US" sz="1300" dirty="0">
                <a:latin typeface="Times New Roman"/>
              </a:rPr>
              <a:t> are called </a:t>
            </a:r>
            <a:r>
              <a:rPr lang="en-US" sz="1300" dirty="0" err="1">
                <a:latin typeface="Times New Roman"/>
              </a:rPr>
              <a:t>argentometric</a:t>
            </a:r>
            <a:r>
              <a:rPr lang="en-US" sz="1300" dirty="0">
                <a:latin typeface="Times New Roman"/>
              </a:rPr>
              <a:t> titrations.</a:t>
            </a:r>
          </a:p>
          <a:p>
            <a:pPr eaLnBrk="1" fontAlgn="auto" hangingPunct="1">
              <a:lnSpc>
                <a:spcPts val="1728"/>
              </a:lnSpc>
              <a:spcBef>
                <a:spcPts val="0"/>
              </a:spcBef>
              <a:spcAft>
                <a:spcPts val="420"/>
              </a:spcAft>
              <a:defRPr/>
            </a:pPr>
            <a:r>
              <a:rPr lang="en-US" sz="1300" dirty="0">
                <a:latin typeface="Times New Roman"/>
              </a:rPr>
              <a:t>For </a:t>
            </a:r>
            <a:r>
              <a:rPr lang="en-US" sz="1300" dirty="0" err="1">
                <a:latin typeface="Times New Roman"/>
              </a:rPr>
              <a:t>argentometric</a:t>
            </a:r>
            <a:r>
              <a:rPr lang="en-US" sz="1300" dirty="0">
                <a:latin typeface="Times New Roman"/>
              </a:rPr>
              <a:t> titrations, three classical methods based on color indicator scan be used for end point detection:</a:t>
            </a:r>
          </a:p>
          <a:p>
            <a:pPr marL="254000" algn="just" eaLnBrk="1" fontAlgn="auto" hangingPunct="1">
              <a:lnSpc>
                <a:spcPts val="1848"/>
              </a:lnSpc>
              <a:spcBef>
                <a:spcPts val="0"/>
              </a:spcBef>
              <a:spcAft>
                <a:spcPts val="0"/>
              </a:spcAft>
              <a:defRPr/>
            </a:pPr>
            <a:r>
              <a:rPr lang="en-US" sz="1300" b="1" dirty="0">
                <a:latin typeface="Times New Roman"/>
              </a:rPr>
              <a:t>■    Mohr titration-formation of colored precipitate at the endpoint.</a:t>
            </a:r>
          </a:p>
          <a:p>
            <a:pPr marL="254000" algn="just" eaLnBrk="1" fontAlgn="auto" hangingPunct="1">
              <a:lnSpc>
                <a:spcPts val="1848"/>
              </a:lnSpc>
              <a:spcBef>
                <a:spcPts val="0"/>
              </a:spcBef>
              <a:spcAft>
                <a:spcPts val="0"/>
              </a:spcAft>
              <a:defRPr/>
            </a:pPr>
            <a:r>
              <a:rPr lang="en-US" sz="1300" b="1" dirty="0">
                <a:latin typeface="Times New Roman"/>
              </a:rPr>
              <a:t>■    </a:t>
            </a:r>
            <a:r>
              <a:rPr lang="en-US" sz="1300" b="1" dirty="0" err="1">
                <a:latin typeface="Times New Roman"/>
              </a:rPr>
              <a:t>Volhard</a:t>
            </a:r>
            <a:r>
              <a:rPr lang="en-US" sz="1300" b="1" dirty="0">
                <a:latin typeface="Times New Roman"/>
              </a:rPr>
              <a:t> titration-formation of a soluble, colored complex at the endpoint.</a:t>
            </a:r>
          </a:p>
          <a:p>
            <a:pPr marL="254000" algn="just" eaLnBrk="1" fontAlgn="auto" hangingPunct="1">
              <a:lnSpc>
                <a:spcPts val="1848"/>
              </a:lnSpc>
              <a:spcBef>
                <a:spcPts val="0"/>
              </a:spcBef>
              <a:spcAft>
                <a:spcPts val="1890"/>
              </a:spcAft>
              <a:defRPr/>
            </a:pPr>
            <a:r>
              <a:rPr lang="en-US" sz="1300" b="1" dirty="0">
                <a:latin typeface="Times New Roman"/>
              </a:rPr>
              <a:t>■    </a:t>
            </a:r>
            <a:r>
              <a:rPr lang="en-US" sz="1300" b="1" dirty="0" err="1">
                <a:latin typeface="Times New Roman"/>
              </a:rPr>
              <a:t>Fajans</a:t>
            </a:r>
            <a:r>
              <a:rPr lang="en-US" sz="1300" b="1" dirty="0">
                <a:latin typeface="Times New Roman"/>
              </a:rPr>
              <a:t> titration-adsorption of a colored indicator on the precipitate at the endpoint.</a:t>
            </a:r>
          </a:p>
        </p:txBody>
      </p:sp>
      <p:sp>
        <p:nvSpPr>
          <p:cNvPr id="59397" name="Rectangle 5"/>
          <p:cNvSpPr>
            <a:spLocks noChangeArrowheads="1"/>
          </p:cNvSpPr>
          <p:nvPr/>
        </p:nvSpPr>
        <p:spPr bwMode="auto">
          <a:xfrm>
            <a:off x="3660775" y="10363200"/>
            <a:ext cx="1698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58</a:t>
            </a:r>
          </a:p>
        </p:txBody>
      </p:sp>
      <p:pic>
        <p:nvPicPr>
          <p:cNvPr id="5939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625" y="6183313"/>
            <a:ext cx="6916738"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268288" y="2144713"/>
            <a:ext cx="6954837" cy="6761162"/>
          </a:xfrm>
          <a:prstGeom prst="rect">
            <a:avLst/>
          </a:prstGeom>
        </p:spPr>
        <p:txBody>
          <a:bodyPr lIns="0" tIns="0" rIns="0" bIns="0"/>
          <a:lstStyle/>
          <a:p>
            <a:pPr algn="just" eaLnBrk="1" fontAlgn="auto" hangingPunct="1">
              <a:lnSpc>
                <a:spcPts val="1728"/>
              </a:lnSpc>
              <a:spcBef>
                <a:spcPts val="0"/>
              </a:spcBef>
              <a:spcAft>
                <a:spcPts val="630"/>
              </a:spcAft>
              <a:defRPr/>
            </a:pPr>
            <a:endParaRPr lang="en-US" sz="1300" dirty="0">
              <a:latin typeface="Times New Roman"/>
            </a:endParaRPr>
          </a:p>
          <a:p>
            <a:pPr algn="just" eaLnBrk="1" fontAlgn="auto" hangingPunct="1">
              <a:lnSpc>
                <a:spcPts val="1728"/>
              </a:lnSpc>
              <a:spcBef>
                <a:spcPts val="0"/>
              </a:spcBef>
              <a:spcAft>
                <a:spcPts val="630"/>
              </a:spcAft>
              <a:defRPr/>
            </a:pPr>
            <a:endParaRPr lang="en-US" sz="1300" dirty="0">
              <a:latin typeface="Times New Roman"/>
            </a:endParaRPr>
          </a:p>
          <a:p>
            <a:pPr algn="just" eaLnBrk="1" fontAlgn="auto" hangingPunct="1">
              <a:lnSpc>
                <a:spcPts val="1728"/>
              </a:lnSpc>
              <a:spcBef>
                <a:spcPts val="0"/>
              </a:spcBef>
              <a:spcAft>
                <a:spcPts val="630"/>
              </a:spcAft>
              <a:defRPr/>
            </a:pPr>
            <a:endParaRPr lang="en-US" sz="1300" dirty="0">
              <a:latin typeface="Times New Roman"/>
            </a:endParaRPr>
          </a:p>
          <a:p>
            <a:pPr algn="just" eaLnBrk="1" fontAlgn="auto" hangingPunct="1">
              <a:lnSpc>
                <a:spcPts val="1728"/>
              </a:lnSpc>
              <a:spcBef>
                <a:spcPts val="0"/>
              </a:spcBef>
              <a:spcAft>
                <a:spcPts val="630"/>
              </a:spcAft>
              <a:defRPr/>
            </a:pPr>
            <a:endParaRPr lang="en-US" sz="1300" dirty="0">
              <a:latin typeface="Times New Roman"/>
            </a:endParaRPr>
          </a:p>
          <a:p>
            <a:pPr algn="just" eaLnBrk="1" fontAlgn="auto" hangingPunct="1">
              <a:lnSpc>
                <a:spcPts val="1728"/>
              </a:lnSpc>
              <a:spcBef>
                <a:spcPts val="0"/>
              </a:spcBef>
              <a:spcAft>
                <a:spcPts val="630"/>
              </a:spcAft>
              <a:defRPr/>
            </a:pPr>
            <a:endParaRPr lang="en-US" sz="1300" dirty="0">
              <a:latin typeface="Times New Roman"/>
            </a:endParaRPr>
          </a:p>
          <a:p>
            <a:pPr algn="just" eaLnBrk="1" fontAlgn="auto" hangingPunct="1">
              <a:lnSpc>
                <a:spcPts val="1728"/>
              </a:lnSpc>
              <a:spcBef>
                <a:spcPts val="0"/>
              </a:spcBef>
              <a:spcAft>
                <a:spcPts val="630"/>
              </a:spcAft>
              <a:defRPr/>
            </a:pPr>
            <a:endParaRPr lang="en-US" sz="1300" dirty="0">
              <a:latin typeface="Times New Roman"/>
            </a:endParaRPr>
          </a:p>
          <a:p>
            <a:pPr algn="just" eaLnBrk="1" fontAlgn="auto" hangingPunct="1">
              <a:lnSpc>
                <a:spcPts val="1728"/>
              </a:lnSpc>
              <a:spcBef>
                <a:spcPts val="0"/>
              </a:spcBef>
              <a:spcAft>
                <a:spcPts val="630"/>
              </a:spcAft>
              <a:defRPr/>
            </a:pPr>
            <a:endParaRPr lang="en-US" sz="1300" dirty="0">
              <a:latin typeface="Times New Roman"/>
            </a:endParaRPr>
          </a:p>
          <a:p>
            <a:pPr algn="just" eaLnBrk="1" fontAlgn="auto" hangingPunct="1">
              <a:lnSpc>
                <a:spcPts val="1728"/>
              </a:lnSpc>
              <a:spcBef>
                <a:spcPts val="0"/>
              </a:spcBef>
              <a:spcAft>
                <a:spcPts val="630"/>
              </a:spcAft>
              <a:defRPr/>
            </a:pPr>
            <a:endParaRPr lang="en-US" sz="1300" dirty="0">
              <a:latin typeface="Times New Roman"/>
            </a:endParaRPr>
          </a:p>
          <a:p>
            <a:pPr algn="just" eaLnBrk="1" fontAlgn="auto" hangingPunct="1">
              <a:lnSpc>
                <a:spcPts val="1728"/>
              </a:lnSpc>
              <a:spcBef>
                <a:spcPts val="0"/>
              </a:spcBef>
              <a:spcAft>
                <a:spcPts val="630"/>
              </a:spcAft>
              <a:defRPr/>
            </a:pPr>
            <a:endParaRPr lang="en-US" sz="1300" dirty="0">
              <a:latin typeface="Times New Roman"/>
            </a:endParaRPr>
          </a:p>
          <a:p>
            <a:pPr algn="just" eaLnBrk="1" fontAlgn="auto" hangingPunct="1">
              <a:lnSpc>
                <a:spcPts val="1728"/>
              </a:lnSpc>
              <a:spcBef>
                <a:spcPts val="0"/>
              </a:spcBef>
              <a:spcAft>
                <a:spcPts val="630"/>
              </a:spcAft>
              <a:defRPr/>
            </a:pPr>
            <a:r>
              <a:rPr lang="en-US" sz="1300" dirty="0">
                <a:latin typeface="Times New Roman"/>
              </a:rPr>
              <a:t>This </a:t>
            </a:r>
            <a:r>
              <a:rPr lang="en-US" sz="1300" dirty="0">
                <a:latin typeface="Times New Roman"/>
              </a:rPr>
              <a:t>interferes with the titration, the silver oxide may even precipitate before silver chromate especially where the solubility product of Ag</a:t>
            </a:r>
            <a:r>
              <a:rPr lang="en-US" sz="1100" dirty="0">
                <a:latin typeface="Candara"/>
              </a:rPr>
              <a:t>2</a:t>
            </a:r>
            <a:r>
              <a:rPr lang="en-US" sz="1300" dirty="0">
                <a:latin typeface="Times New Roman"/>
              </a:rPr>
              <a:t>O is exceeded. If ammonium salts are present, the pH of the solution must not exceed pH </a:t>
            </a:r>
            <a:r>
              <a:rPr lang="en-US" sz="1100" dirty="0">
                <a:latin typeface="Candara"/>
              </a:rPr>
              <a:t>8</a:t>
            </a:r>
            <a:r>
              <a:rPr lang="en-US" sz="1300" dirty="0">
                <a:latin typeface="Times New Roman"/>
              </a:rPr>
              <a:t> otherwise free ammonia will be produced and dissolve the silver chloride precipitate. Therefore, the halide solution should be neutralized before titration if necessary, by adding NaHCO</a:t>
            </a:r>
            <a:r>
              <a:rPr lang="en-US" sz="1100" baseline="-25000" dirty="0">
                <a:latin typeface="Candara"/>
              </a:rPr>
              <a:t>3</a:t>
            </a:r>
            <a:r>
              <a:rPr lang="en-US" sz="1300" dirty="0">
                <a:latin typeface="Times New Roman"/>
              </a:rPr>
              <a:t> or dilute HNO</a:t>
            </a:r>
            <a:r>
              <a:rPr lang="en-US" sz="1100" baseline="-25000" dirty="0">
                <a:latin typeface="Candara"/>
              </a:rPr>
              <a:t>3</a:t>
            </a:r>
            <a:r>
              <a:rPr lang="en-US" sz="1300" dirty="0">
                <a:latin typeface="Times New Roman"/>
              </a:rPr>
              <a:t>, as the case may be.</a:t>
            </a:r>
          </a:p>
          <a:p>
            <a:pPr marL="304800" indent="-190500" algn="just" eaLnBrk="1" fontAlgn="auto" hangingPunct="1">
              <a:lnSpc>
                <a:spcPts val="1728"/>
              </a:lnSpc>
              <a:spcBef>
                <a:spcPts val="0"/>
              </a:spcBef>
              <a:spcAft>
                <a:spcPts val="0"/>
              </a:spcAft>
              <a:defRPr/>
            </a:pPr>
            <a:r>
              <a:rPr lang="en-US" sz="1300" dirty="0">
                <a:latin typeface="Times New Roman"/>
              </a:rPr>
              <a:t>2-    </a:t>
            </a:r>
            <a:r>
              <a:rPr lang="en-US" sz="1300" dirty="0" err="1">
                <a:latin typeface="Times New Roman"/>
              </a:rPr>
              <a:t>Cations</a:t>
            </a:r>
            <a:r>
              <a:rPr lang="en-US" sz="1300" dirty="0">
                <a:latin typeface="Times New Roman"/>
              </a:rPr>
              <a:t> that give insoluble chromate e.g. barium ions: They must be absent or removed before the titration.</a:t>
            </a:r>
          </a:p>
          <a:p>
            <a:pPr marL="304800" indent="-190500" algn="just" eaLnBrk="1" fontAlgn="auto" hangingPunct="1">
              <a:lnSpc>
                <a:spcPts val="1728"/>
              </a:lnSpc>
              <a:spcBef>
                <a:spcPts val="0"/>
              </a:spcBef>
              <a:spcAft>
                <a:spcPts val="0"/>
              </a:spcAft>
              <a:defRPr/>
            </a:pPr>
            <a:r>
              <a:rPr lang="en-US" sz="1300" dirty="0">
                <a:latin typeface="Times New Roman"/>
              </a:rPr>
              <a:t>3-    The reverse titration of silver ion with chloride ion using chromate as indicator is not feasible, the flocculated Ag2CrO4 formed initially, reacts slowly with chloride especially near the end point of the titration. However to determined silver by Mohr method, it is possible to add excess standard chloride solution and then back-titrate using the chromate indicator.</a:t>
            </a:r>
          </a:p>
          <a:p>
            <a:pPr marL="304800" indent="-190500" algn="just" eaLnBrk="1" fontAlgn="auto" hangingPunct="1">
              <a:lnSpc>
                <a:spcPts val="1728"/>
              </a:lnSpc>
              <a:spcBef>
                <a:spcPts val="0"/>
              </a:spcBef>
              <a:spcAft>
                <a:spcPts val="630"/>
              </a:spcAft>
              <a:defRPr/>
            </a:pPr>
            <a:r>
              <a:rPr lang="en-US" sz="1300" dirty="0">
                <a:latin typeface="Times New Roman"/>
              </a:rPr>
              <a:t>4-    Titration of iodide; and of </a:t>
            </a:r>
            <a:r>
              <a:rPr lang="en-US" sz="1300" dirty="0" err="1">
                <a:latin typeface="Times New Roman"/>
              </a:rPr>
              <a:t>thiocyanate</a:t>
            </a:r>
            <a:r>
              <a:rPr lang="en-US" sz="1300" dirty="0">
                <a:latin typeface="Times New Roman"/>
              </a:rPr>
              <a:t> is not successful because silver iodide and silver </a:t>
            </a:r>
            <a:r>
              <a:rPr lang="en-US" sz="1300" dirty="0" err="1">
                <a:latin typeface="Times New Roman"/>
              </a:rPr>
              <a:t>thiocyanate</a:t>
            </a:r>
            <a:r>
              <a:rPr lang="en-US" sz="1300" dirty="0">
                <a:latin typeface="Times New Roman"/>
              </a:rPr>
              <a:t> adsorb chromate ions so strongly that a false and somewhat indistinct end point is obtained.</a:t>
            </a:r>
          </a:p>
          <a:p>
            <a:pPr algn="just" eaLnBrk="1" fontAlgn="auto" hangingPunct="1">
              <a:spcBef>
                <a:spcPts val="0"/>
              </a:spcBef>
              <a:spcAft>
                <a:spcPts val="210"/>
              </a:spcAft>
              <a:defRPr/>
            </a:pPr>
            <a:endParaRPr lang="en-US" sz="1300" dirty="0">
              <a:latin typeface="Times New Roman"/>
            </a:endParaRPr>
          </a:p>
          <a:p>
            <a:pPr algn="just" eaLnBrk="1" fontAlgn="auto" hangingPunct="1">
              <a:spcBef>
                <a:spcPts val="0"/>
              </a:spcBef>
              <a:spcAft>
                <a:spcPts val="210"/>
              </a:spcAft>
              <a:defRPr/>
            </a:pPr>
            <a:r>
              <a:rPr lang="en-US" sz="1300" b="1" dirty="0">
                <a:latin typeface="Times New Roman"/>
              </a:rPr>
              <a:t>Use </a:t>
            </a:r>
            <a:r>
              <a:rPr lang="en-US" sz="1300" b="1" dirty="0">
                <a:latin typeface="Times New Roman"/>
              </a:rPr>
              <a:t>of adsorption indications (</a:t>
            </a:r>
            <a:r>
              <a:rPr lang="en-US" sz="1300" b="1" dirty="0" err="1">
                <a:latin typeface="Times New Roman"/>
              </a:rPr>
              <a:t>Fajan</a:t>
            </a:r>
            <a:r>
              <a:rPr lang="en-US" sz="1300" b="1" dirty="0">
                <a:latin typeface="Times New Roman"/>
              </a:rPr>
              <a:t> method)</a:t>
            </a:r>
          </a:p>
          <a:p>
            <a:pPr algn="just" eaLnBrk="1" fontAlgn="auto" hangingPunct="1">
              <a:lnSpc>
                <a:spcPts val="1728"/>
              </a:lnSpc>
              <a:spcBef>
                <a:spcPts val="0"/>
              </a:spcBef>
              <a:spcAft>
                <a:spcPts val="0"/>
              </a:spcAft>
              <a:defRPr/>
            </a:pPr>
            <a:r>
              <a:rPr lang="en-US" sz="1300" dirty="0">
                <a:latin typeface="Times New Roman"/>
              </a:rPr>
              <a:t>This method uses an adsorption indicator such of fluorescein and eosin. The indicator adsorb onto the surface of the silver salt precipitate at the endpoint. The adsorption process causes a change in the </a:t>
            </a:r>
            <a:r>
              <a:rPr lang="en-US" sz="1300" dirty="0" err="1">
                <a:latin typeface="Times New Roman"/>
              </a:rPr>
              <a:t>colour</a:t>
            </a:r>
            <a:r>
              <a:rPr lang="en-US" sz="1300" dirty="0">
                <a:latin typeface="Times New Roman"/>
              </a:rPr>
              <a:t> of the indicator. </a:t>
            </a:r>
            <a:r>
              <a:rPr lang="en-US" sz="1300" baseline="30000" dirty="0">
                <a:latin typeface="Times New Roman"/>
              </a:rPr>
              <a:t>•</a:t>
            </a:r>
          </a:p>
        </p:txBody>
      </p:sp>
      <p:sp>
        <p:nvSpPr>
          <p:cNvPr id="4" name="Rectangle 3"/>
          <p:cNvSpPr/>
          <p:nvPr/>
        </p:nvSpPr>
        <p:spPr>
          <a:xfrm>
            <a:off x="268288" y="9080500"/>
            <a:ext cx="6954837" cy="1090613"/>
          </a:xfrm>
          <a:prstGeom prst="rect">
            <a:avLst/>
          </a:prstGeom>
        </p:spPr>
        <p:txBody>
          <a:bodyPr lIns="0" tIns="0" rIns="0" bIns="0"/>
          <a:lstStyle/>
          <a:p>
            <a:pPr marL="304800" indent="-304800" eaLnBrk="1" fontAlgn="auto" hangingPunct="1">
              <a:lnSpc>
                <a:spcPts val="1728"/>
              </a:lnSpc>
              <a:spcBef>
                <a:spcPts val="0"/>
              </a:spcBef>
              <a:spcAft>
                <a:spcPts val="0"/>
              </a:spcAft>
              <a:defRPr/>
            </a:pPr>
            <a:endParaRPr lang="en-US" sz="1300" dirty="0">
              <a:latin typeface="Times New Roman"/>
            </a:endParaRPr>
          </a:p>
          <a:p>
            <a:pPr marL="304800" indent="-304800" eaLnBrk="1" fontAlgn="auto" hangingPunct="1">
              <a:lnSpc>
                <a:spcPts val="1728"/>
              </a:lnSpc>
              <a:spcBef>
                <a:spcPts val="0"/>
              </a:spcBef>
              <a:spcAft>
                <a:spcPts val="0"/>
              </a:spcAft>
              <a:defRPr/>
            </a:pPr>
            <a:r>
              <a:rPr lang="en-US" sz="1300" dirty="0">
                <a:latin typeface="Times New Roman"/>
              </a:rPr>
              <a:t>•    </a:t>
            </a:r>
            <a:r>
              <a:rPr lang="en-US" sz="1300" dirty="0">
                <a:latin typeface="Times New Roman"/>
              </a:rPr>
              <a:t>AgNO</a:t>
            </a:r>
            <a:r>
              <a:rPr lang="en-US" sz="1100" dirty="0">
                <a:latin typeface="Candara"/>
              </a:rPr>
              <a:t>3</a:t>
            </a:r>
            <a:r>
              <a:rPr lang="en-US" sz="1300" dirty="0">
                <a:latin typeface="Times New Roman"/>
              </a:rPr>
              <a:t> added to a dilute solution of </a:t>
            </a:r>
            <a:r>
              <a:rPr lang="en-US" sz="1300" dirty="0" err="1">
                <a:latin typeface="Times New Roman"/>
              </a:rPr>
              <a:t>NaCl</a:t>
            </a:r>
            <a:r>
              <a:rPr lang="en-US" sz="1300" dirty="0">
                <a:latin typeface="Times New Roman"/>
              </a:rPr>
              <a:t>, the solution becomes turbid and if other electrolytes are absent, coagulation does not occur immediately.</a:t>
            </a:r>
          </a:p>
          <a:p>
            <a:pPr marL="304800" indent="-304800" eaLnBrk="1" fontAlgn="auto" hangingPunct="1">
              <a:lnSpc>
                <a:spcPts val="1728"/>
              </a:lnSpc>
              <a:spcBef>
                <a:spcPts val="0"/>
              </a:spcBef>
              <a:spcAft>
                <a:spcPts val="0"/>
              </a:spcAft>
              <a:defRPr/>
            </a:pPr>
            <a:r>
              <a:rPr lang="en-US" sz="1300" dirty="0">
                <a:latin typeface="Times New Roman"/>
              </a:rPr>
              <a:t>•    The colloidal sized </a:t>
            </a:r>
            <a:r>
              <a:rPr lang="en-US" sz="1300" dirty="0" err="1">
                <a:latin typeface="Times New Roman"/>
              </a:rPr>
              <a:t>AgCl</a:t>
            </a:r>
            <a:r>
              <a:rPr lang="en-US" sz="1300" dirty="0">
                <a:latin typeface="Times New Roman"/>
              </a:rPr>
              <a:t> particles adsorb </a:t>
            </a:r>
            <a:r>
              <a:rPr lang="en-US" sz="1300" dirty="0" err="1">
                <a:latin typeface="Times New Roman"/>
              </a:rPr>
              <a:t>Cl</a:t>
            </a:r>
            <a:r>
              <a:rPr lang="en-US" sz="1300" baseline="30000" dirty="0">
                <a:latin typeface="Times New Roman"/>
              </a:rPr>
              <a:t>-</a:t>
            </a:r>
            <a:r>
              <a:rPr lang="en-US" sz="1300" dirty="0">
                <a:latin typeface="Times New Roman"/>
              </a:rPr>
              <a:t> and these attract sodium ions as shown in Fig below.</a:t>
            </a:r>
          </a:p>
          <a:p>
            <a:pPr algn="just" eaLnBrk="1" fontAlgn="auto" hangingPunct="1">
              <a:spcBef>
                <a:spcPts val="0"/>
              </a:spcBef>
              <a:spcAft>
                <a:spcPts val="0"/>
              </a:spcAft>
              <a:defRPr/>
            </a:pPr>
            <a:r>
              <a:rPr lang="en-US" sz="1300" dirty="0">
                <a:latin typeface="Times New Roman"/>
              </a:rPr>
              <a:t>•    Colloidal particles are electrically charged and repel each other preventing coagulation.</a:t>
            </a:r>
          </a:p>
        </p:txBody>
      </p:sp>
      <p:sp>
        <p:nvSpPr>
          <p:cNvPr id="60420" name="Rectangle 4"/>
          <p:cNvSpPr>
            <a:spLocks noChangeArrowheads="1"/>
          </p:cNvSpPr>
          <p:nvPr/>
        </p:nvSpPr>
        <p:spPr bwMode="auto">
          <a:xfrm>
            <a:off x="3660775" y="10363200"/>
            <a:ext cx="1730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59</a:t>
            </a:r>
          </a:p>
        </p:txBody>
      </p:sp>
      <p:pic>
        <p:nvPicPr>
          <p:cNvPr id="60421"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392113"/>
            <a:ext cx="6915150" cy="42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4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8113" y="960438"/>
            <a:ext cx="471805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2"/>
          <p:cNvSpPr>
            <a:spLocks noChangeArrowheads="1"/>
          </p:cNvSpPr>
          <p:nvPr/>
        </p:nvSpPr>
        <p:spPr bwMode="auto">
          <a:xfrm>
            <a:off x="334963" y="317500"/>
            <a:ext cx="68770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49238" indent="-3175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750"/>
              </a:lnSpc>
            </a:pPr>
            <a:r>
              <a:rPr lang="en-US" sz="1300">
                <a:latin typeface="Times New Roman" panose="02020603050405020304" pitchFamily="18" charset="0"/>
              </a:rPr>
              <a:t>• As titration continues, the amount of chloride decreases but there is still some surface charge, which acts to repel the negatively charged indicator ion.</a:t>
            </a:r>
          </a:p>
        </p:txBody>
      </p:sp>
      <p:sp>
        <p:nvSpPr>
          <p:cNvPr id="61444" name="Rectangle 3"/>
          <p:cNvSpPr>
            <a:spLocks noChangeArrowheads="1"/>
          </p:cNvSpPr>
          <p:nvPr/>
        </p:nvSpPr>
        <p:spPr bwMode="auto">
          <a:xfrm>
            <a:off x="268288" y="3057525"/>
            <a:ext cx="6967537" cy="703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625"/>
              </a:spcBef>
              <a:spcAft>
                <a:spcPts val="1675"/>
              </a:spcAft>
            </a:pPr>
            <a:r>
              <a:rPr lang="en-US" sz="1300">
                <a:latin typeface="Times New Roman" panose="02020603050405020304" pitchFamily="18" charset="0"/>
              </a:rPr>
              <a:t>Figure. Colloidal silver salts (a) before endpoint and (b) after endpoint</a:t>
            </a:r>
          </a:p>
          <a:p>
            <a:pPr eaLnBrk="1" hangingPunct="1">
              <a:lnSpc>
                <a:spcPts val="1725"/>
              </a:lnSpc>
            </a:pPr>
            <a:r>
              <a:rPr lang="en-US" sz="1300">
                <a:latin typeface="Times New Roman" panose="02020603050405020304" pitchFamily="18" charset="0"/>
              </a:rPr>
              <a:t>•    Immediately after endpoint there is an excess of silver ions which will adsorb onto the surface of the precipitate</a:t>
            </a:r>
          </a:p>
          <a:p>
            <a:pPr algn="just" eaLnBrk="1" hangingPunct="1">
              <a:spcAft>
                <a:spcPts val="425"/>
              </a:spcAft>
            </a:pPr>
            <a:r>
              <a:rPr lang="en-US" sz="1300">
                <a:latin typeface="Times New Roman" panose="02020603050405020304" pitchFamily="18" charset="0"/>
              </a:rPr>
              <a:t>•    The charged surface has now changed polarity and attracts the negative indicator ion</a:t>
            </a:r>
          </a:p>
          <a:p>
            <a:pPr algn="just" eaLnBrk="1" hangingPunct="1">
              <a:spcAft>
                <a:spcPts val="425"/>
              </a:spcAft>
            </a:pPr>
            <a:r>
              <a:rPr lang="en-US" sz="1300">
                <a:latin typeface="Times New Roman" panose="02020603050405020304" pitchFamily="18" charset="0"/>
              </a:rPr>
              <a:t>•    A colour change will be observed</a:t>
            </a:r>
          </a:p>
          <a:p>
            <a:pPr eaLnBrk="1" hangingPunct="1">
              <a:lnSpc>
                <a:spcPts val="3213"/>
              </a:lnSpc>
            </a:pPr>
            <a:r>
              <a:rPr lang="en-US" sz="1300">
                <a:latin typeface="Times New Roman" panose="02020603050405020304" pitchFamily="18" charset="0"/>
              </a:rPr>
              <a:t>•    A blank titration is not required as the indicator does not react with the titrant </a:t>
            </a:r>
          </a:p>
          <a:p>
            <a:pPr eaLnBrk="1" hangingPunct="1">
              <a:lnSpc>
                <a:spcPts val="3213"/>
              </a:lnSpc>
            </a:pPr>
            <a:r>
              <a:rPr lang="en-US" sz="1300" b="1">
                <a:latin typeface="Times New Roman" panose="02020603050405020304" pitchFamily="18" charset="0"/>
              </a:rPr>
              <a:t>Limitations of Fajan’s method</a:t>
            </a:r>
          </a:p>
          <a:p>
            <a:pPr algn="just" eaLnBrk="1" hangingPunct="1">
              <a:spcAft>
                <a:spcPts val="425"/>
              </a:spcAft>
            </a:pPr>
            <a:r>
              <a:rPr lang="en-US" sz="1300">
                <a:latin typeface="Times New Roman" panose="02020603050405020304" pitchFamily="18" charset="0"/>
              </a:rPr>
              <a:t>•    Low background levels of non-reacting ions to ensure that coagulation does not occur.</a:t>
            </a:r>
          </a:p>
          <a:p>
            <a:pPr eaLnBrk="1" hangingPunct="1">
              <a:lnSpc>
                <a:spcPts val="1725"/>
              </a:lnSpc>
            </a:pPr>
            <a:r>
              <a:rPr lang="en-US" sz="1300">
                <a:latin typeface="Times New Roman" panose="02020603050405020304" pitchFamily="18" charset="0"/>
              </a:rPr>
              <a:t>•    Will not work with very low levels as there will not be enough precipitate to allow the colour change to be observed</a:t>
            </a:r>
          </a:p>
          <a:p>
            <a:pPr algn="just" eaLnBrk="1" hangingPunct="1">
              <a:spcAft>
                <a:spcPts val="425"/>
              </a:spcAft>
            </a:pPr>
            <a:r>
              <a:rPr lang="en-US" sz="1300">
                <a:latin typeface="Times New Roman" panose="02020603050405020304" pitchFamily="18" charset="0"/>
              </a:rPr>
              <a:t>•    Method is pH dependent as the indicator must be in the ionised form</a:t>
            </a:r>
          </a:p>
          <a:p>
            <a:pPr algn="just" eaLnBrk="1" hangingPunct="1">
              <a:lnSpc>
                <a:spcPts val="1725"/>
              </a:lnSpc>
              <a:spcAft>
                <a:spcPts val="1263"/>
              </a:spcAft>
            </a:pPr>
            <a:r>
              <a:rPr lang="en-US" sz="1300">
                <a:latin typeface="Times New Roman" panose="02020603050405020304" pitchFamily="18" charset="0"/>
              </a:rPr>
              <a:t>Fajan’s method can be used to titrate silver with a standard chloride solution. This is not possible in Mohr’s method since chromate added to a silver solution would immediately cause a precipitate.</a:t>
            </a:r>
          </a:p>
          <a:p>
            <a:pPr algn="just" eaLnBrk="1" hangingPunct="1">
              <a:lnSpc>
                <a:spcPts val="1750"/>
              </a:lnSpc>
            </a:pPr>
            <a:r>
              <a:rPr lang="en-US" sz="1300" b="1">
                <a:latin typeface="Times New Roman" panose="02020603050405020304" pitchFamily="18" charset="0"/>
              </a:rPr>
              <a:t>Formation of a soluble coloured compound (Potassium Thiocyanate as Titrant (Volhard method)):</a:t>
            </a:r>
          </a:p>
          <a:p>
            <a:pPr algn="just" eaLnBrk="1" hangingPunct="1">
              <a:lnSpc>
                <a:spcPts val="1725"/>
              </a:lnSpc>
              <a:spcAft>
                <a:spcPts val="625"/>
              </a:spcAft>
            </a:pPr>
            <a:r>
              <a:rPr lang="en-US" sz="1300">
                <a:latin typeface="Times New Roman" panose="02020603050405020304" pitchFamily="18" charset="0"/>
              </a:rPr>
              <a:t>This method uses a back titration with potassium thiocyanate and is suitable for the determination of chlorides, bromides and iodides in acidic solutions. A known excess of silver nitrate solution is added to the sample and the excess is back titrated with standard thiocyanate solution. The titration uses iron III as the indicator. The iron III indicator works by forming the coloured complex when an excess of thiocyanate occurs. The solution must be acidic, with a concentration of about 1 M in nitric to ensure the complex formed is stable. The method is suitable for the direct determination of silver or for the indirect determination of halide ions.</a:t>
            </a:r>
          </a:p>
          <a:p>
            <a:pPr algn="just" eaLnBrk="1" hangingPunct="1">
              <a:lnSpc>
                <a:spcPts val="1725"/>
              </a:lnSpc>
            </a:pPr>
            <a:endParaRPr lang="en-US" sz="1300">
              <a:latin typeface="Times New Roman" panose="02020603050405020304" pitchFamily="18" charset="0"/>
            </a:endParaRPr>
          </a:p>
          <a:p>
            <a:pPr algn="just" eaLnBrk="1" hangingPunct="1">
              <a:lnSpc>
                <a:spcPts val="1725"/>
              </a:lnSpc>
            </a:pPr>
            <a:endParaRPr lang="en-US" sz="1300">
              <a:latin typeface="Times New Roman" panose="02020603050405020304" pitchFamily="18" charset="0"/>
            </a:endParaRPr>
          </a:p>
          <a:p>
            <a:pPr algn="just" eaLnBrk="1" hangingPunct="1">
              <a:lnSpc>
                <a:spcPts val="1725"/>
              </a:lnSpc>
            </a:pPr>
            <a:endParaRPr lang="en-US" sz="1300">
              <a:latin typeface="Times New Roman" panose="02020603050405020304" pitchFamily="18" charset="0"/>
            </a:endParaRPr>
          </a:p>
          <a:p>
            <a:pPr algn="just" eaLnBrk="1" hangingPunct="1">
              <a:lnSpc>
                <a:spcPts val="1725"/>
              </a:lnSpc>
            </a:pPr>
            <a:endParaRPr lang="en-US" sz="1300">
              <a:latin typeface="Times New Roman" panose="02020603050405020304" pitchFamily="18" charset="0"/>
            </a:endParaRPr>
          </a:p>
          <a:p>
            <a:pPr algn="just" eaLnBrk="1" hangingPunct="1">
              <a:lnSpc>
                <a:spcPts val="1725"/>
              </a:lnSpc>
            </a:pPr>
            <a:r>
              <a:rPr lang="en-US" sz="1300">
                <a:latin typeface="Times New Roman" panose="02020603050405020304" pitchFamily="18" charset="0"/>
              </a:rPr>
              <a:t>For the chloride estimation, we have the following two equilibria during the titration of excess of silver ions:</a:t>
            </a:r>
          </a:p>
        </p:txBody>
      </p:sp>
      <p:sp>
        <p:nvSpPr>
          <p:cNvPr id="61445" name="Rectangle 4"/>
          <p:cNvSpPr>
            <a:spLocks noChangeArrowheads="1"/>
          </p:cNvSpPr>
          <p:nvPr/>
        </p:nvSpPr>
        <p:spPr bwMode="auto">
          <a:xfrm>
            <a:off x="3657600" y="10363200"/>
            <a:ext cx="17621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60</a:t>
            </a:r>
          </a:p>
        </p:txBody>
      </p:sp>
      <p:pic>
        <p:nvPicPr>
          <p:cNvPr id="6144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975" y="8621713"/>
            <a:ext cx="69167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24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8100" y="7720013"/>
            <a:ext cx="2319338"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71463" y="2292350"/>
            <a:ext cx="6948487" cy="5287963"/>
          </a:xfrm>
          <a:prstGeom prst="rect">
            <a:avLst/>
          </a:prstGeom>
        </p:spPr>
        <p:txBody>
          <a:bodyPr lIns="0" tIns="0" rIns="0" bIns="0"/>
          <a:lstStyle/>
          <a:p>
            <a:pPr algn="just" eaLnBrk="1" fontAlgn="auto" hangingPunct="1">
              <a:lnSpc>
                <a:spcPts val="1728"/>
              </a:lnSpc>
              <a:spcBef>
                <a:spcPts val="1260"/>
              </a:spcBef>
              <a:spcAft>
                <a:spcPts val="420"/>
              </a:spcAft>
              <a:defRPr/>
            </a:pPr>
            <a:r>
              <a:rPr lang="en-US" sz="1300" dirty="0">
                <a:latin typeface="Times New Roman"/>
              </a:rPr>
              <a:t>When the excess of silver has reacted, the </a:t>
            </a:r>
            <a:r>
              <a:rPr lang="en-US" sz="1300" dirty="0" err="1">
                <a:latin typeface="Times New Roman"/>
              </a:rPr>
              <a:t>thiocyanate</a:t>
            </a:r>
            <a:r>
              <a:rPr lang="en-US" sz="1300" dirty="0">
                <a:latin typeface="Times New Roman"/>
              </a:rPr>
              <a:t> may react with the silver chloride, since silver </a:t>
            </a:r>
            <a:r>
              <a:rPr lang="en-US" sz="1300" dirty="0" err="1">
                <a:latin typeface="Times New Roman"/>
              </a:rPr>
              <a:t>thiocyanate</a:t>
            </a:r>
            <a:r>
              <a:rPr lang="en-US" sz="1300" dirty="0">
                <a:latin typeface="Times New Roman"/>
              </a:rPr>
              <a:t> is the less soluble until the ratio [</a:t>
            </a:r>
            <a:r>
              <a:rPr lang="en-US" sz="1300" dirty="0" err="1">
                <a:latin typeface="Times New Roman"/>
              </a:rPr>
              <a:t>Cl</a:t>
            </a:r>
            <a:r>
              <a:rPr lang="en-US" sz="1300" baseline="30000" dirty="0">
                <a:latin typeface="Times New Roman"/>
              </a:rPr>
              <a:t>-</a:t>
            </a:r>
            <a:r>
              <a:rPr lang="en-US" sz="1300" dirty="0">
                <a:latin typeface="Times New Roman"/>
              </a:rPr>
              <a:t>] / [SCN</a:t>
            </a:r>
            <a:r>
              <a:rPr lang="en-US" sz="1300" baseline="30000" dirty="0">
                <a:latin typeface="Times New Roman"/>
              </a:rPr>
              <a:t>-</a:t>
            </a:r>
            <a:r>
              <a:rPr lang="en-US" sz="1300" dirty="0">
                <a:latin typeface="Times New Roman"/>
              </a:rPr>
              <a:t>] in the solution is 170.</a:t>
            </a:r>
          </a:p>
          <a:p>
            <a:pPr algn="ctr" eaLnBrk="1" fontAlgn="auto" hangingPunct="1">
              <a:spcBef>
                <a:spcPts val="0"/>
              </a:spcBef>
              <a:spcAft>
                <a:spcPts val="1260"/>
              </a:spcAft>
              <a:defRPr/>
            </a:pPr>
            <a:r>
              <a:rPr lang="en-US" sz="1600" dirty="0" err="1">
                <a:solidFill>
                  <a:srgbClr val="130F1B"/>
                </a:solidFill>
                <a:latin typeface="Segoe UI"/>
              </a:rPr>
              <a:t>AgCI</a:t>
            </a:r>
            <a:r>
              <a:rPr lang="en-US" sz="1600" dirty="0">
                <a:solidFill>
                  <a:srgbClr val="130F1B"/>
                </a:solidFill>
                <a:latin typeface="Segoe UI"/>
              </a:rPr>
              <a:t> </a:t>
            </a:r>
            <a:r>
              <a:rPr lang="en-US" sz="1600" dirty="0">
                <a:latin typeface="Segoe UI"/>
              </a:rPr>
              <a:t>+ </a:t>
            </a:r>
            <a:r>
              <a:rPr lang="en-US" sz="1600" dirty="0">
                <a:solidFill>
                  <a:srgbClr val="130F1B"/>
                </a:solidFill>
                <a:latin typeface="Segoe UI"/>
              </a:rPr>
              <a:t>SCN</a:t>
            </a:r>
            <a:r>
              <a:rPr lang="en-US" sz="1600" baseline="30000" dirty="0">
                <a:solidFill>
                  <a:srgbClr val="130F1B"/>
                </a:solidFill>
                <a:latin typeface="Segoe UI"/>
              </a:rPr>
              <a:t>-</a:t>
            </a:r>
            <a:r>
              <a:rPr lang="en-US" sz="1600" dirty="0">
                <a:solidFill>
                  <a:srgbClr val="130F1B"/>
                </a:solidFill>
                <a:latin typeface="Segoe UI"/>
              </a:rPr>
              <a:t> </a:t>
            </a:r>
            <a:r>
              <a:rPr lang="en-US" sz="1600" dirty="0">
                <a:latin typeface="Segoe UI"/>
              </a:rPr>
              <a:t>—</a:t>
            </a:r>
            <a:r>
              <a:rPr lang="en-US" sz="1600" dirty="0">
                <a:solidFill>
                  <a:srgbClr val="130F1B"/>
                </a:solidFill>
                <a:latin typeface="Segoe UI"/>
              </a:rPr>
              <a:t>&gt;</a:t>
            </a:r>
            <a:r>
              <a:rPr lang="en-US" sz="1600" dirty="0" err="1">
                <a:solidFill>
                  <a:srgbClr val="130F1B"/>
                </a:solidFill>
                <a:latin typeface="Segoe UI"/>
              </a:rPr>
              <a:t>AgSCN</a:t>
            </a:r>
            <a:r>
              <a:rPr lang="en-US" sz="1600" dirty="0">
                <a:solidFill>
                  <a:srgbClr val="130F1B"/>
                </a:solidFill>
                <a:latin typeface="Segoe UI"/>
              </a:rPr>
              <a:t> +</a:t>
            </a:r>
            <a:r>
              <a:rPr lang="en-US" sz="1600" dirty="0">
                <a:solidFill>
                  <a:srgbClr val="130F1B"/>
                </a:solidFill>
                <a:latin typeface="Segoe UI"/>
              </a:rPr>
              <a:t>CI</a:t>
            </a:r>
            <a:r>
              <a:rPr lang="en-US" sz="1600" baseline="30000" dirty="0">
                <a:solidFill>
                  <a:srgbClr val="130F1B"/>
                </a:solidFill>
                <a:latin typeface="Segoe UI"/>
              </a:rPr>
              <a:t>-</a:t>
            </a:r>
            <a:endParaRPr lang="en-US" sz="1600" baseline="30000" dirty="0">
              <a:solidFill>
                <a:srgbClr val="130F1B"/>
              </a:solidFill>
              <a:latin typeface="Segoe UI"/>
            </a:endParaRPr>
          </a:p>
          <a:p>
            <a:pPr algn="just" eaLnBrk="1" fontAlgn="auto" hangingPunct="1">
              <a:lnSpc>
                <a:spcPts val="1728"/>
              </a:lnSpc>
              <a:spcBef>
                <a:spcPts val="0"/>
              </a:spcBef>
              <a:spcAft>
                <a:spcPts val="420"/>
              </a:spcAft>
              <a:defRPr/>
            </a:pPr>
            <a:r>
              <a:rPr lang="en-US" sz="1300" dirty="0">
                <a:latin typeface="Times New Roman"/>
              </a:rPr>
              <a:t>This will take place before reaction occurs with the ferric ions in the solution and there will consequently be a considerable titration error. It is therefore absolutely necessary to prevent the reaction between the </a:t>
            </a:r>
            <a:r>
              <a:rPr lang="en-US" sz="1300" dirty="0" err="1">
                <a:latin typeface="Times New Roman"/>
              </a:rPr>
              <a:t>thiocyanate</a:t>
            </a:r>
            <a:r>
              <a:rPr lang="en-US" sz="1300" dirty="0">
                <a:latin typeface="Times New Roman"/>
              </a:rPr>
              <a:t>, and the silver chloride. This may be effected in several ways, of which the first is probably the most reliable:</a:t>
            </a:r>
          </a:p>
          <a:p>
            <a:pPr algn="just" eaLnBrk="1" fontAlgn="auto" hangingPunct="1">
              <a:spcBef>
                <a:spcPts val="0"/>
              </a:spcBef>
              <a:spcAft>
                <a:spcPts val="840"/>
              </a:spcAft>
              <a:defRPr/>
            </a:pPr>
            <a:r>
              <a:rPr lang="en-US" sz="1300" dirty="0">
                <a:latin typeface="Times New Roman"/>
              </a:rPr>
              <a:t>a)    The silver chloride is filtered off before back titration.</a:t>
            </a:r>
          </a:p>
          <a:p>
            <a:pPr algn="just" eaLnBrk="1" fontAlgn="auto" hangingPunct="1">
              <a:lnSpc>
                <a:spcPts val="1728"/>
              </a:lnSpc>
              <a:spcBef>
                <a:spcPts val="0"/>
              </a:spcBef>
              <a:spcAft>
                <a:spcPts val="420"/>
              </a:spcAft>
              <a:defRPr/>
            </a:pPr>
            <a:r>
              <a:rPr lang="en-US" sz="1300" dirty="0">
                <a:latin typeface="Times New Roman"/>
              </a:rPr>
              <a:t>b)    After the addition of the silver nitrate, the suspension is boiled for about 3 minutes, cooled and then titrated immediately,</a:t>
            </a:r>
          </a:p>
          <a:p>
            <a:pPr algn="just" eaLnBrk="1" fontAlgn="auto" hangingPunct="1">
              <a:lnSpc>
                <a:spcPts val="1728"/>
              </a:lnSpc>
              <a:spcBef>
                <a:spcPts val="0"/>
              </a:spcBef>
              <a:spcAft>
                <a:spcPts val="420"/>
              </a:spcAft>
              <a:defRPr/>
            </a:pPr>
            <a:r>
              <a:rPr lang="en-US" sz="1300" dirty="0">
                <a:latin typeface="Times New Roman"/>
              </a:rPr>
              <a:t>c)    An immiscible liquid is added to "coat" the silver chloride particles and thereby protect them from interaction with the </a:t>
            </a:r>
            <a:r>
              <a:rPr lang="en-US" sz="1300" dirty="0" err="1">
                <a:latin typeface="Times New Roman"/>
              </a:rPr>
              <a:t>thiocyanate</a:t>
            </a:r>
            <a:r>
              <a:rPr lang="en-US" sz="1300" dirty="0">
                <a:latin typeface="Times New Roman"/>
              </a:rPr>
              <a:t>. The most successful liquid is nitrobenzene.</a:t>
            </a:r>
          </a:p>
          <a:p>
            <a:pPr algn="just" eaLnBrk="1" fontAlgn="auto" hangingPunct="1">
              <a:spcBef>
                <a:spcPts val="0"/>
              </a:spcBef>
              <a:spcAft>
                <a:spcPts val="840"/>
              </a:spcAft>
              <a:defRPr/>
            </a:pPr>
            <a:r>
              <a:rPr lang="en-US" sz="1300" dirty="0">
                <a:latin typeface="Times New Roman"/>
              </a:rPr>
              <a:t>With bromides, we have the equilibrium;</a:t>
            </a:r>
          </a:p>
          <a:p>
            <a:pPr marL="139700" algn="just" eaLnBrk="1" fontAlgn="auto" hangingPunct="1">
              <a:lnSpc>
                <a:spcPts val="2832"/>
              </a:lnSpc>
              <a:spcBef>
                <a:spcPts val="0"/>
              </a:spcBef>
              <a:spcAft>
                <a:spcPts val="0"/>
              </a:spcAft>
              <a:defRPr/>
            </a:pPr>
            <a:endParaRPr lang="en-US" sz="1600" u="sng" dirty="0">
              <a:solidFill>
                <a:srgbClr val="130F1B"/>
              </a:solidFill>
              <a:latin typeface="Segoe UI"/>
            </a:endParaRPr>
          </a:p>
          <a:p>
            <a:pPr algn="just" eaLnBrk="1" fontAlgn="auto" hangingPunct="1">
              <a:lnSpc>
                <a:spcPts val="1728"/>
              </a:lnSpc>
              <a:spcBef>
                <a:spcPts val="0"/>
              </a:spcBef>
              <a:spcAft>
                <a:spcPts val="0"/>
              </a:spcAft>
              <a:defRPr/>
            </a:pPr>
            <a:endParaRPr lang="en-US" sz="1600" u="sng" dirty="0">
              <a:solidFill>
                <a:srgbClr val="130F1B"/>
              </a:solidFill>
              <a:latin typeface="Segoe UI"/>
            </a:endParaRPr>
          </a:p>
          <a:p>
            <a:pPr algn="just" eaLnBrk="1" fontAlgn="auto" hangingPunct="1">
              <a:lnSpc>
                <a:spcPts val="1728"/>
              </a:lnSpc>
              <a:spcBef>
                <a:spcPts val="0"/>
              </a:spcBef>
              <a:spcAft>
                <a:spcPts val="0"/>
              </a:spcAft>
              <a:defRPr/>
            </a:pPr>
            <a:endParaRPr lang="en-US" sz="1600" u="sng" dirty="0">
              <a:solidFill>
                <a:srgbClr val="130F1B"/>
              </a:solidFill>
              <a:latin typeface="Segoe UI"/>
            </a:endParaRPr>
          </a:p>
          <a:p>
            <a:pPr algn="just" eaLnBrk="1" fontAlgn="auto" hangingPunct="1">
              <a:lnSpc>
                <a:spcPts val="1728"/>
              </a:lnSpc>
              <a:spcBef>
                <a:spcPts val="0"/>
              </a:spcBef>
              <a:spcAft>
                <a:spcPts val="0"/>
              </a:spcAft>
              <a:defRPr/>
            </a:pPr>
            <a:r>
              <a:rPr lang="en-US" sz="1300" dirty="0">
                <a:latin typeface="Times New Roman"/>
              </a:rPr>
              <a:t>The </a:t>
            </a:r>
            <a:r>
              <a:rPr lang="en-US" sz="1300" dirty="0">
                <a:latin typeface="Times New Roman"/>
              </a:rPr>
              <a:t>titration error is small, and no difficulties arise in the determination of the end point. Silver iodide (S.P. 1.7 xlO-16) is less soluble than the bromide, the titration error is negligible but the ferric ion indicator should not be added until excess of silver is present, since the dissolved iodide reacts with the ferric iron.</a:t>
            </a:r>
          </a:p>
        </p:txBody>
      </p:sp>
      <p:sp>
        <p:nvSpPr>
          <p:cNvPr id="62468" name="Rectangle 4"/>
          <p:cNvSpPr>
            <a:spLocks noChangeArrowheads="1"/>
          </p:cNvSpPr>
          <p:nvPr/>
        </p:nvSpPr>
        <p:spPr bwMode="auto">
          <a:xfrm>
            <a:off x="271463" y="8245475"/>
            <a:ext cx="6964362"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838"/>
              </a:spcBef>
              <a:spcAft>
                <a:spcPts val="425"/>
              </a:spcAft>
            </a:pPr>
            <a:r>
              <a:rPr lang="en-US" sz="1300" b="1">
                <a:latin typeface="Times New Roman" panose="02020603050405020304" pitchFamily="18" charset="0"/>
              </a:rPr>
              <a:t>Limitations of Argentometric titrations:</a:t>
            </a:r>
          </a:p>
          <a:p>
            <a:pPr algn="just" eaLnBrk="1" hangingPunct="1">
              <a:lnSpc>
                <a:spcPts val="1725"/>
              </a:lnSpc>
              <a:spcAft>
                <a:spcPts val="425"/>
              </a:spcAft>
            </a:pPr>
            <a:r>
              <a:rPr lang="en-US" sz="1300">
                <a:latin typeface="Times New Roman" panose="02020603050405020304" pitchFamily="18" charset="0"/>
              </a:rPr>
              <a:t>1- Reducing agents, such as, sulphur dioxide interferes by reducing the silver ions, and must be removed by previous oxidation.</a:t>
            </a:r>
          </a:p>
          <a:p>
            <a:pPr algn="just" eaLnBrk="1" hangingPunct="1">
              <a:lnSpc>
                <a:spcPts val="1725"/>
              </a:lnSpc>
              <a:spcAft>
                <a:spcPts val="425"/>
              </a:spcAft>
            </a:pPr>
            <a:r>
              <a:rPr lang="en-US" sz="1300">
                <a:latin typeface="Times New Roman" panose="02020603050405020304" pitchFamily="18" charset="0"/>
              </a:rPr>
              <a:t>2- Coloured compounds of any sort obscure the end point, which is taken as the faintest ting of colour detectable on the precipitated silver halide, or in solution, as the case may be.</a:t>
            </a:r>
          </a:p>
          <a:p>
            <a:pPr algn="just" eaLnBrk="1" hangingPunct="1">
              <a:lnSpc>
                <a:spcPts val="1675"/>
              </a:lnSpc>
              <a:spcAft>
                <a:spcPts val="425"/>
              </a:spcAft>
            </a:pPr>
            <a:r>
              <a:rPr lang="en-US" sz="1300">
                <a:latin typeface="Times New Roman" panose="02020603050405020304" pitchFamily="18" charset="0"/>
              </a:rPr>
              <a:t>3- Silver halides are sensitive to photodecomposition, and the titration should be carried out in diffused daylight, or artificial light.</a:t>
            </a:r>
          </a:p>
          <a:p>
            <a:pPr algn="just" eaLnBrk="1" hangingPunct="1"/>
            <a:r>
              <a:rPr lang="en-US" sz="1300">
                <a:latin typeface="Times New Roman" panose="02020603050405020304" pitchFamily="18" charset="0"/>
              </a:rPr>
              <a:t>4- Most cations except the alkalies and alkaline earths interfere in several ways,</a:t>
            </a:r>
          </a:p>
        </p:txBody>
      </p:sp>
      <p:sp>
        <p:nvSpPr>
          <p:cNvPr id="62469" name="Rectangle 5"/>
          <p:cNvSpPr>
            <a:spLocks noChangeArrowheads="1"/>
          </p:cNvSpPr>
          <p:nvPr/>
        </p:nvSpPr>
        <p:spPr bwMode="auto">
          <a:xfrm>
            <a:off x="3657600" y="10363200"/>
            <a:ext cx="165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61</a:t>
            </a:r>
          </a:p>
        </p:txBody>
      </p:sp>
      <p:pic>
        <p:nvPicPr>
          <p:cNvPr id="6247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5" y="147638"/>
            <a:ext cx="691515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8225" y="5649913"/>
            <a:ext cx="353536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271463" y="285750"/>
            <a:ext cx="6937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725"/>
              </a:lnSpc>
            </a:pPr>
            <a:r>
              <a:rPr lang="en-US" sz="1300">
                <a:latin typeface="Times New Roman" panose="02020603050405020304" pitchFamily="18" charset="0"/>
              </a:rPr>
              <a:t>a)    Some, such as Fe</a:t>
            </a:r>
            <a:r>
              <a:rPr lang="en-US" sz="1300" baseline="30000">
                <a:latin typeface="Times New Roman" panose="02020603050405020304" pitchFamily="18" charset="0"/>
              </a:rPr>
              <a:t>3+</a:t>
            </a:r>
            <a:r>
              <a:rPr lang="en-US" sz="1300">
                <a:latin typeface="Times New Roman" panose="02020603050405020304" pitchFamily="18" charset="0"/>
              </a:rPr>
              <a:t> form insoluble coloured hydroxide in neutral or slightly acid medium;</a:t>
            </a:r>
          </a:p>
          <a:p>
            <a:pPr algn="just" eaLnBrk="1" hangingPunct="1">
              <a:lnSpc>
                <a:spcPts val="1725"/>
              </a:lnSpc>
            </a:pPr>
            <a:r>
              <a:rPr lang="en-US" sz="1300">
                <a:latin typeface="Times New Roman" panose="02020603050405020304" pitchFamily="18" charset="0"/>
              </a:rPr>
              <a:t>b)    Some, such as A1</a:t>
            </a:r>
            <a:r>
              <a:rPr lang="en-US" sz="1300" baseline="30000">
                <a:latin typeface="Times New Roman" panose="02020603050405020304" pitchFamily="18" charset="0"/>
              </a:rPr>
              <a:t>3</a:t>
            </a:r>
            <a:r>
              <a:rPr lang="en-US" sz="1300">
                <a:latin typeface="Times New Roman" panose="02020603050405020304" pitchFamily="18" charset="0"/>
              </a:rPr>
              <a:t>+, hydrolyse to insoluble basic salts in neutral or slightly acid solution, showing a tendency to coprecipitate chloride;</a:t>
            </a:r>
          </a:p>
          <a:p>
            <a:pPr algn="just" eaLnBrk="1" hangingPunct="1">
              <a:lnSpc>
                <a:spcPts val="1725"/>
              </a:lnSpc>
              <a:spcAft>
                <a:spcPts val="1263"/>
              </a:spcAft>
            </a:pPr>
            <a:r>
              <a:rPr lang="en-US" sz="1300">
                <a:latin typeface="Times New Roman" panose="02020603050405020304" pitchFamily="18" charset="0"/>
              </a:rPr>
              <a:t>c)    Hg</a:t>
            </a:r>
            <a:r>
              <a:rPr lang="en-US" sz="1300" baseline="30000">
                <a:latin typeface="Times New Roman" panose="02020603050405020304" pitchFamily="18" charset="0"/>
              </a:rPr>
              <a:t>2</a:t>
            </a:r>
            <a:r>
              <a:rPr lang="en-US" sz="1300">
                <a:latin typeface="Times New Roman" panose="02020603050405020304" pitchFamily="18" charset="0"/>
              </a:rPr>
              <a:t>+ form soluble complexes with halides of the type [HgI</a:t>
            </a:r>
            <a:r>
              <a:rPr lang="en-US" sz="1300" baseline="-25000">
                <a:latin typeface="Times New Roman" panose="02020603050405020304" pitchFamily="18" charset="0"/>
              </a:rPr>
              <a:t>4</a:t>
            </a:r>
            <a:r>
              <a:rPr lang="en-US" sz="1300">
                <a:latin typeface="Times New Roman" panose="02020603050405020304" pitchFamily="18" charset="0"/>
              </a:rPr>
              <a:t>]</a:t>
            </a:r>
            <a:r>
              <a:rPr lang="en-US" sz="1300" baseline="30000">
                <a:latin typeface="Times New Roman" panose="02020603050405020304" pitchFamily="18" charset="0"/>
              </a:rPr>
              <a:t>2-</a:t>
            </a:r>
            <a:r>
              <a:rPr lang="en-US" sz="1300">
                <a:latin typeface="Times New Roman" panose="02020603050405020304" pitchFamily="18" charset="0"/>
              </a:rPr>
              <a:t>.</a:t>
            </a:r>
          </a:p>
        </p:txBody>
      </p:sp>
      <p:sp>
        <p:nvSpPr>
          <p:cNvPr id="63491" name="Rectangle 2"/>
          <p:cNvSpPr>
            <a:spLocks noChangeArrowheads="1"/>
          </p:cNvSpPr>
          <p:nvPr/>
        </p:nvSpPr>
        <p:spPr bwMode="auto">
          <a:xfrm>
            <a:off x="271463" y="1371600"/>
            <a:ext cx="69373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1524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400">
                <a:solidFill>
                  <a:srgbClr val="1D2022"/>
                </a:solidFill>
                <a:latin typeface="Times New Roman" panose="02020603050405020304" pitchFamily="18" charset="0"/>
              </a:rPr>
              <a:t>Comparison of silver titration methods</a:t>
            </a:r>
          </a:p>
        </p:txBody>
      </p:sp>
      <p:sp>
        <p:nvSpPr>
          <p:cNvPr id="63492" name="Rectangle 4"/>
          <p:cNvSpPr>
            <a:spLocks noChangeArrowheads="1"/>
          </p:cNvSpPr>
          <p:nvPr/>
        </p:nvSpPr>
        <p:spPr bwMode="auto">
          <a:xfrm>
            <a:off x="3657600" y="10363200"/>
            <a:ext cx="17621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62</a:t>
            </a:r>
          </a:p>
        </p:txBody>
      </p:sp>
      <p:pic>
        <p:nvPicPr>
          <p:cNvPr id="6349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988" y="1839913"/>
            <a:ext cx="6742112"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1637</Words>
  <Application>Microsoft Office PowerPoint</Application>
  <PresentationFormat>Custom</PresentationFormat>
  <Paragraphs>109</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Calibri</vt:lpstr>
      <vt:lpstr>Arial</vt:lpstr>
      <vt:lpstr>Times New Roman</vt:lpstr>
      <vt:lpstr>Candara</vt:lpstr>
      <vt:lpstr>Segoe UI</vt:lpstr>
      <vt:lpstr>Impact</vt:lpstr>
      <vt:lpstr>Verdana</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Medical dept</dc:creator>
  <cp:keywords/>
  <cp:lastModifiedBy>hp</cp:lastModifiedBy>
  <cp:revision>39</cp:revision>
  <dcterms:modified xsi:type="dcterms:W3CDTF">2018-11-17T15:09:35Z</dcterms:modified>
</cp:coreProperties>
</file>